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6" r:id="rId3"/>
    <p:sldId id="257" r:id="rId4"/>
    <p:sldId id="258" r:id="rId5"/>
    <p:sldId id="259" r:id="rId6"/>
    <p:sldId id="262" r:id="rId7"/>
    <p:sldId id="264" r:id="rId8"/>
    <p:sldId id="276" r:id="rId9"/>
    <p:sldId id="274" r:id="rId10"/>
    <p:sldId id="271" r:id="rId11"/>
    <p:sldId id="277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0BB5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20.6.2013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20.6.2013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20.6.2013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20.6.2013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avokut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20.6.2013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DC1A071-2A74-455A-A49A-8BB21E4AC2F6}" type="datetimeFigureOut">
              <a:rPr lang="sr-Latn-CS" smtClean="0"/>
              <a:pPr/>
              <a:t>20.6.2013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zervirano mjesto sadržaja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20.6.2013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Rezervirano mjesto sadržaja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6" name="Rezervirano mjesto sadržaja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20.6.2013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avokut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avokut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20.6.2013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ut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zervirano mjesto sadržaja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20.6.2013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vni poveznik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DC1A071-2A74-455A-A49A-8BB21E4AC2F6}" type="datetimeFigureOut">
              <a:rPr lang="sr-Latn-CS" smtClean="0"/>
              <a:pPr/>
              <a:t>20.6.2013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20.6.2013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ffzg.unizg.hr/fonet/gs/?page_id=20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755576" y="3861048"/>
            <a:ext cx="7772400" cy="1752600"/>
          </a:xfrm>
        </p:spPr>
        <p:txBody>
          <a:bodyPr>
            <a:normAutofit fontScale="90000"/>
          </a:bodyPr>
          <a:lstStyle/>
          <a:p>
            <a:r>
              <a:rPr lang="hr-HR" sz="3600" dirty="0" smtClean="0">
                <a:solidFill>
                  <a:srgbClr val="0070C0"/>
                </a:solidFill>
              </a:rPr>
              <a:t>EKONOMSKA I TRGOVAČKA ŠKOLA DUBROVNIK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sz="4000" b="1" dirty="0" smtClean="0">
                <a:solidFill>
                  <a:srgbClr val="0070C0"/>
                </a:solidFill>
              </a:rPr>
              <a:t>IPA PROJEKT </a:t>
            </a:r>
            <a:r>
              <a:rPr lang="hr-HR" sz="4000" b="1" dirty="0" err="1" smtClean="0">
                <a:solidFill>
                  <a:srgbClr val="0070C0"/>
                </a:solidFill>
              </a:rPr>
              <a:t>VOC.COM</a:t>
            </a:r>
            <a:endParaRPr lang="hr-HR" sz="4000" b="1" dirty="0">
              <a:solidFill>
                <a:srgbClr val="0070C0"/>
              </a:solidFill>
            </a:endParaRPr>
          </a:p>
        </p:txBody>
      </p:sp>
      <p:pic>
        <p:nvPicPr>
          <p:cNvPr id="4" name="Slika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2708920"/>
            <a:ext cx="3368676" cy="864096"/>
          </a:xfrm>
          <a:prstGeom prst="rect">
            <a:avLst/>
          </a:prstGeom>
          <a:noFill/>
        </p:spPr>
      </p:pic>
      <p:pic>
        <p:nvPicPr>
          <p:cNvPr id="7" name="Picture 6" descr="http://www.festivalhraneivina.hr/Images/im.ashx?Id=16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76672"/>
            <a:ext cx="2952328" cy="105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 descr="https://encrypted-tbn0.gstatic.com/images?q=tbn:ANd9GcRszLAzXSnjgRWET1cxuzVBWB6DO6EWwPdhtvZvHuL9vmQ8MAx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332656"/>
            <a:ext cx="2390775" cy="1914525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b="1" dirty="0" smtClean="0">
                <a:solidFill>
                  <a:srgbClr val="0033CC"/>
                </a:solidFill>
              </a:rPr>
              <a:t>Dodjela diploma</a:t>
            </a:r>
            <a:endParaRPr lang="hr-HR" b="1" dirty="0">
              <a:solidFill>
                <a:srgbClr val="0033CC"/>
              </a:solidFill>
            </a:endParaRPr>
          </a:p>
        </p:txBody>
      </p:sp>
      <p:pic>
        <p:nvPicPr>
          <p:cNvPr id="6146" name="Picture 2" descr="C:\Users\korisnik\Desktop\Fofografije\Slike BAŠKA VODA\IZABRANO\Grgur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4444974" y="539974"/>
            <a:ext cx="4642882" cy="4159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korisnik\Desktop\Fofografije\Slike BAŠKA VODA\IMG_343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22720" y="2276872"/>
            <a:ext cx="5370784" cy="4024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rgbClr val="0033CC"/>
                </a:solidFill>
              </a:rPr>
              <a:t>U DUBROVNIK, MOSTAR I ZAGREB </a:t>
            </a:r>
            <a:br>
              <a:rPr lang="hr-HR" b="1" dirty="0" smtClean="0">
                <a:solidFill>
                  <a:srgbClr val="0033CC"/>
                </a:solidFill>
              </a:rPr>
            </a:br>
            <a:r>
              <a:rPr lang="hr-HR" b="1" dirty="0" smtClean="0">
                <a:solidFill>
                  <a:srgbClr val="0033CC"/>
                </a:solidFill>
              </a:rPr>
              <a:t>S DIPLOMAMA </a:t>
            </a:r>
            <a:endParaRPr lang="hr-HR" b="1" dirty="0">
              <a:solidFill>
                <a:srgbClr val="0033CC"/>
              </a:solidFill>
            </a:endParaRPr>
          </a:p>
        </p:txBody>
      </p:sp>
      <p:pic>
        <p:nvPicPr>
          <p:cNvPr id="5122" name="Picture 2" descr="C:\Users\korisnik\Desktop\Fofografije\Slike BAŠKA VODA\IZABRANO\S diplomam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05744" y="1527175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191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915816" y="4653136"/>
            <a:ext cx="5993904" cy="1008112"/>
          </a:xfrm>
        </p:spPr>
        <p:txBody>
          <a:bodyPr>
            <a:normAutofit lnSpcReduction="10000"/>
          </a:bodyPr>
          <a:lstStyle/>
          <a:p>
            <a:r>
              <a:rPr lang="hr-HR" sz="2800" b="1" dirty="0" smtClean="0">
                <a:solidFill>
                  <a:srgbClr val="0070C0"/>
                </a:solidFill>
              </a:rPr>
              <a:t>GOVORNIČKA ŠKOLA</a:t>
            </a:r>
          </a:p>
          <a:p>
            <a:r>
              <a:rPr lang="hr-HR" sz="2800" b="1" dirty="0" smtClean="0">
                <a:solidFill>
                  <a:srgbClr val="0070C0"/>
                </a:solidFill>
              </a:rPr>
              <a:t> “IVO ŠKARIĆ</a:t>
            </a:r>
            <a:r>
              <a:rPr lang="hr-HR" b="1" dirty="0" smtClean="0">
                <a:solidFill>
                  <a:srgbClr val="0070C0"/>
                </a:solidFill>
              </a:rPr>
              <a:t>”  </a:t>
            </a:r>
            <a:endParaRPr lang="hr-HR" b="1" dirty="0">
              <a:solidFill>
                <a:srgbClr val="0070C0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286000" y="3140968"/>
            <a:ext cx="6858000" cy="990600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rgbClr val="0070C0"/>
                </a:solidFill>
              </a:rPr>
              <a:t>4</a:t>
            </a:r>
            <a:r>
              <a:rPr lang="hr-HR" b="1" dirty="0" smtClean="0">
                <a:solidFill>
                  <a:srgbClr val="0070C0"/>
                </a:solidFill>
              </a:rPr>
              <a:t>. PROJEKTNA AKTIVNOST</a:t>
            </a:r>
            <a:endParaRPr lang="hr-HR" b="1" dirty="0">
              <a:solidFill>
                <a:srgbClr val="0070C0"/>
              </a:solidFill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798638" y="707394"/>
            <a:ext cx="70275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http://www.ffzg.unizg.hr/fonet/gs/wp-content/uploads/2012/10/grgur-y1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84976" cy="2232248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slov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lang="hr-HR" sz="2400" b="1" dirty="0" smtClean="0">
                <a:solidFill>
                  <a:srgbClr val="0033CC"/>
                </a:solidFill>
              </a:rPr>
              <a:t>BAŠKA VODA</a:t>
            </a:r>
            <a:r>
              <a:rPr lang="hr-HR" sz="2400" b="1" dirty="0" smtClean="0">
                <a:solidFill>
                  <a:srgbClr val="0033CC"/>
                </a:solidFill>
                <a:latin typeface="+mj-lt"/>
                <a:ea typeface="+mj-ea"/>
                <a:cs typeface="+mj-cs"/>
              </a:rPr>
              <a:t>  23. </a:t>
            </a:r>
            <a:r>
              <a:rPr lang="hr-HR" sz="2400" b="1" dirty="0" smtClean="0">
                <a:solidFill>
                  <a:srgbClr val="0033CC"/>
                </a:solidFill>
              </a:rPr>
              <a:t>travnja – 30. travnja 2013. </a:t>
            </a:r>
            <a:r>
              <a:rPr kumimoji="0" lang="hr-H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hr-HR" sz="2400" b="1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C:\Users\korisnik\Desktop\Dokumenti VOC.COM\Govornička škola, Baška Voda\Baska_Voda-NASLOV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1412776"/>
            <a:ext cx="7410400" cy="4767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70C0"/>
                </a:solidFill>
              </a:rPr>
              <a:t>NA EDUKACIJI </a:t>
            </a:r>
            <a:endParaRPr lang="hr-HR" dirty="0">
              <a:solidFill>
                <a:srgbClr val="0070C0"/>
              </a:solidFill>
            </a:endParaRPr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296594" y="908720"/>
            <a:ext cx="8503920" cy="4572000"/>
          </a:xfrm>
        </p:spPr>
        <p:txBody>
          <a:bodyPr/>
          <a:lstStyle/>
          <a:p>
            <a:r>
              <a:rPr lang="hr-HR" dirty="0" smtClean="0"/>
              <a:t>14 učenika naše škole</a:t>
            </a:r>
          </a:p>
          <a:p>
            <a:r>
              <a:rPr lang="hr-HR" dirty="0" smtClean="0"/>
              <a:t>3 učenika Ekonomske škole iz Mostara</a:t>
            </a:r>
          </a:p>
          <a:p>
            <a:r>
              <a:rPr lang="hr-HR" dirty="0" smtClean="0"/>
              <a:t>3 učenika </a:t>
            </a:r>
            <a:r>
              <a:rPr lang="hr-HR" dirty="0" smtClean="0"/>
              <a:t>Treće</a:t>
            </a:r>
            <a:r>
              <a:rPr lang="hr-HR" dirty="0" smtClean="0"/>
              <a:t> </a:t>
            </a:r>
            <a:r>
              <a:rPr lang="hr-HR" dirty="0" smtClean="0"/>
              <a:t>ekonomske škole iz Zagreba</a:t>
            </a:r>
            <a:endParaRPr lang="hr-HR" dirty="0"/>
          </a:p>
        </p:txBody>
      </p:sp>
      <p:pic>
        <p:nvPicPr>
          <p:cNvPr id="5" name="Picture 4" descr="C:\Users\korisnik\Desktop\Fofografije\Slike BAŠKA VODA\IZABRANO\svi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3688" y="2492896"/>
            <a:ext cx="5286131" cy="41044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0070C0"/>
                </a:solidFill>
              </a:rPr>
              <a:t>OBVEZNI SADRŽAJI</a:t>
            </a:r>
            <a:endParaRPr lang="hr-HR" b="1" dirty="0">
              <a:solidFill>
                <a:srgbClr val="0070C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u="sng" dirty="0" smtClean="0">
                <a:hlinkClick r:id="rId2"/>
              </a:rPr>
              <a:t>opće govorničke vještine, </a:t>
            </a:r>
          </a:p>
          <a:p>
            <a:r>
              <a:rPr lang="hr-HR" u="sng" dirty="0" smtClean="0">
                <a:hlinkClick r:id="rId2"/>
              </a:rPr>
              <a:t>govornička pravila i upute</a:t>
            </a:r>
          </a:p>
          <a:p>
            <a:r>
              <a:rPr lang="hr-HR" dirty="0" smtClean="0">
                <a:hlinkClick r:id="rId2"/>
              </a:rPr>
              <a:t>govornički žanrovi</a:t>
            </a:r>
          </a:p>
          <a:p>
            <a:r>
              <a:rPr lang="hr-HR" dirty="0" smtClean="0">
                <a:hlinkClick r:id="rId2"/>
              </a:rPr>
              <a:t>http://www.ffzg.unizg.hr/</a:t>
            </a:r>
            <a:r>
              <a:rPr lang="hr-HR" dirty="0" err="1" smtClean="0">
                <a:hlinkClick r:id="rId2"/>
              </a:rPr>
              <a:t>fonet</a:t>
            </a:r>
            <a:r>
              <a:rPr lang="hr-HR" dirty="0" smtClean="0">
                <a:hlinkClick r:id="rId2"/>
              </a:rPr>
              <a:t>/</a:t>
            </a:r>
            <a:r>
              <a:rPr lang="hr-HR" dirty="0" err="1" smtClean="0">
                <a:hlinkClick r:id="rId2"/>
              </a:rPr>
              <a:t>gs</a:t>
            </a:r>
            <a:r>
              <a:rPr lang="hr-HR" dirty="0" smtClean="0">
                <a:hlinkClick r:id="rId2"/>
              </a:rPr>
              <a:t>/?</a:t>
            </a:r>
            <a:r>
              <a:rPr lang="hr-HR" dirty="0" err="1" smtClean="0">
                <a:hlinkClick r:id="rId2"/>
              </a:rPr>
              <a:t>page</a:t>
            </a:r>
            <a:r>
              <a:rPr lang="hr-HR" dirty="0" smtClean="0">
                <a:hlinkClick r:id="rId2"/>
              </a:rPr>
              <a:t>_</a:t>
            </a:r>
            <a:r>
              <a:rPr lang="hr-HR" dirty="0" err="1" smtClean="0">
                <a:hlinkClick r:id="rId2"/>
              </a:rPr>
              <a:t>id</a:t>
            </a:r>
            <a:r>
              <a:rPr lang="hr-HR" dirty="0" smtClean="0">
                <a:hlinkClick r:id="rId2"/>
              </a:rPr>
              <a:t>=209</a:t>
            </a:r>
            <a:endParaRPr lang="hr-HR" dirty="0" smtClean="0"/>
          </a:p>
          <a:p>
            <a:pPr>
              <a:buNone/>
            </a:pPr>
            <a:endParaRPr lang="hr-HR" dirty="0"/>
          </a:p>
        </p:txBody>
      </p:sp>
      <p:pic>
        <p:nvPicPr>
          <p:cNvPr id="4" name="Picture 2" descr="C:\Users\user\Desktop\178235_10151240306381847_781050034_o-150x1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3573016"/>
            <a:ext cx="2592288" cy="2592288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1F0BB5"/>
                </a:solidFill>
              </a:rPr>
              <a:t>IZBORNI SADRŽAJI </a:t>
            </a:r>
            <a:endParaRPr lang="hr-HR" b="1" dirty="0">
              <a:solidFill>
                <a:srgbClr val="1F0BB5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Voditeljstvo </a:t>
            </a:r>
          </a:p>
          <a:p>
            <a:r>
              <a:rPr lang="hr-HR" dirty="0" smtClean="0"/>
              <a:t>RTV novinarstvo</a:t>
            </a:r>
          </a:p>
          <a:p>
            <a:r>
              <a:rPr lang="hr-HR" dirty="0" smtClean="0"/>
              <a:t>Promidžbene poruke </a:t>
            </a:r>
          </a:p>
          <a:p>
            <a:r>
              <a:rPr lang="hr-HR" dirty="0" smtClean="0"/>
              <a:t>Scenski govor</a:t>
            </a:r>
          </a:p>
          <a:p>
            <a:r>
              <a:rPr lang="hr-HR" dirty="0" smtClean="0"/>
              <a:t>Recitacija </a:t>
            </a:r>
          </a:p>
          <a:p>
            <a:r>
              <a:rPr lang="hr-HR" dirty="0" smtClean="0"/>
              <a:t>Debata</a:t>
            </a:r>
          </a:p>
          <a:p>
            <a:r>
              <a:rPr lang="hr-HR" dirty="0" smtClean="0"/>
              <a:t>Prigodni govor</a:t>
            </a:r>
          </a:p>
          <a:p>
            <a:r>
              <a:rPr lang="hr-HR" dirty="0" smtClean="0"/>
              <a:t>Pjevanje i drugi</a:t>
            </a:r>
          </a:p>
          <a:p>
            <a:endParaRPr lang="hr-HR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rgbClr val="1F0BB5"/>
                </a:solidFill>
              </a:rPr>
              <a:t>                 Nagrađeni učenici za najbolji govor  </a:t>
            </a:r>
            <a:endParaRPr lang="hr-HR" dirty="0">
              <a:solidFill>
                <a:srgbClr val="1F0BB5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842248" cy="45720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hr-HR" b="1" dirty="0" smtClean="0">
                <a:solidFill>
                  <a:srgbClr val="1F0BB5"/>
                </a:solidFill>
              </a:rPr>
              <a:t>Ivan </a:t>
            </a:r>
            <a:r>
              <a:rPr lang="hr-HR" b="1" dirty="0">
                <a:solidFill>
                  <a:srgbClr val="1F0BB5"/>
                </a:solidFill>
              </a:rPr>
              <a:t>Mrvalj </a:t>
            </a:r>
            <a:r>
              <a:rPr lang="hr-HR" dirty="0" smtClean="0"/>
              <a:t>– nagrada stručnog žirija</a:t>
            </a:r>
          </a:p>
          <a:p>
            <a:pPr>
              <a:buFont typeface="Arial" pitchFamily="34" charset="0"/>
              <a:buChar char="•"/>
            </a:pPr>
            <a:r>
              <a:rPr lang="hr-HR" sz="2800" b="1" dirty="0">
                <a:solidFill>
                  <a:srgbClr val="1F0BB5"/>
                </a:solidFill>
              </a:rPr>
              <a:t>Ivana </a:t>
            </a:r>
            <a:r>
              <a:rPr lang="hr-HR" sz="2800" b="1">
                <a:solidFill>
                  <a:srgbClr val="1F0BB5"/>
                </a:solidFill>
              </a:rPr>
              <a:t>Tepšić </a:t>
            </a:r>
            <a:r>
              <a:rPr lang="hr-HR" sz="2800" smtClean="0"/>
              <a:t> </a:t>
            </a:r>
            <a:r>
              <a:rPr lang="hr-HR" sz="2800" dirty="0"/>
              <a:t>– nagrada publike</a:t>
            </a:r>
          </a:p>
          <a:p>
            <a:pPr>
              <a:buFont typeface="Arial" pitchFamily="34" charset="0"/>
              <a:buChar char="•"/>
            </a:pPr>
            <a:endParaRPr lang="hr-HR" sz="2000" dirty="0" smtClean="0"/>
          </a:p>
          <a:p>
            <a:pPr marL="0" indent="0">
              <a:buNone/>
            </a:pPr>
            <a:endParaRPr lang="hr-HR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82606"/>
            <a:ext cx="2084276" cy="104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korisnik\Desktop\Fofografije\Slike BAŠKA VODA\IZABRANO\Pobjednički govor _publika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4694238" y="-3519488"/>
            <a:ext cx="2212926" cy="165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korisnik\Desktop\Fofografije\Slike BAŠKA VODA\IZABRANO\Pobjednički govor _publika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23528" y="2708920"/>
            <a:ext cx="4608512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korisnik\Desktop\Fofografije\Slike BAŠKA VODA\IZABRANO\Pobjednički govor_stručni žiri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26918" y="2708920"/>
            <a:ext cx="4320480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0033CC"/>
                </a:solidFill>
              </a:rPr>
              <a:t>NAGRADA „GRGUR” ZA NAJBOLJI GOVOR</a:t>
            </a:r>
            <a:endParaRPr lang="hr-HR" dirty="0">
              <a:solidFill>
                <a:srgbClr val="0033CC"/>
              </a:solidFill>
            </a:endParaRPr>
          </a:p>
        </p:txBody>
      </p:sp>
      <p:pic>
        <p:nvPicPr>
          <p:cNvPr id="4099" name="Picture 3" descr="C:\Users\korisnik\Desktop\Fofografije\Slike BAŠKA VODA\IZABRANO\Nagrade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7519" y="1153188"/>
            <a:ext cx="7162873" cy="5372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45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solidFill>
                  <a:srgbClr val="1F0BB5"/>
                </a:solidFill>
              </a:rPr>
              <a:t> DEBATA</a:t>
            </a:r>
            <a:endParaRPr lang="hr-HR" sz="2800" b="1" dirty="0">
              <a:solidFill>
                <a:srgbClr val="1F0BB5"/>
              </a:solidFill>
            </a:endParaRPr>
          </a:p>
        </p:txBody>
      </p:sp>
      <p:pic>
        <p:nvPicPr>
          <p:cNvPr id="3074" name="Picture 2" descr="C:\Users\korisnik\Desktop\Fofografije\Slike BAŠKA VODA\IZABRANO\Debat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1340768"/>
            <a:ext cx="6774160" cy="508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086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đanski">
  <a:themeElements>
    <a:clrScheme name="Građan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Građan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rađan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258</TotalTime>
  <Words>114</Words>
  <Application>Microsoft Office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Građanski</vt:lpstr>
      <vt:lpstr>EKONOMSKA I TRGOVAČKA ŠKOLA DUBROVNIK  IPA PROJEKT VOC.COM</vt:lpstr>
      <vt:lpstr>4. PROJEKTNA AKTIVNOST</vt:lpstr>
      <vt:lpstr>BAŠKA VODA  23. travnja – 30. travnja 2013.   </vt:lpstr>
      <vt:lpstr>NA EDUKACIJI </vt:lpstr>
      <vt:lpstr>OBVEZNI SADRŽAJI</vt:lpstr>
      <vt:lpstr>IZBORNI SADRŽAJI </vt:lpstr>
      <vt:lpstr>                 Nagrađeni učenici za najbolji govor  </vt:lpstr>
      <vt:lpstr>NAGRADA „GRGUR” ZA NAJBOLJI GOVOR</vt:lpstr>
      <vt:lpstr> DEBATA</vt:lpstr>
      <vt:lpstr>Dodjela diploma</vt:lpstr>
      <vt:lpstr>U DUBROVNIK, MOSTAR I ZAGREB  S DIPLOMAMA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Projektna aktivnost</dc:title>
  <dc:creator>user</dc:creator>
  <cp:lastModifiedBy>korisnik</cp:lastModifiedBy>
  <cp:revision>56</cp:revision>
  <dcterms:created xsi:type="dcterms:W3CDTF">2012-11-16T20:39:45Z</dcterms:created>
  <dcterms:modified xsi:type="dcterms:W3CDTF">2013-06-20T09:38:56Z</dcterms:modified>
</cp:coreProperties>
</file>